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9"/>
  </p:notesMasterIdLst>
  <p:handoutMasterIdLst>
    <p:handoutMasterId r:id="rId30"/>
  </p:handoutMasterIdLst>
  <p:sldIdLst>
    <p:sldId id="1009" r:id="rId2"/>
    <p:sldId id="591" r:id="rId3"/>
    <p:sldId id="1014" r:id="rId4"/>
    <p:sldId id="788" r:id="rId5"/>
    <p:sldId id="1017" r:id="rId6"/>
    <p:sldId id="742" r:id="rId7"/>
    <p:sldId id="1018" r:id="rId8"/>
    <p:sldId id="1016" r:id="rId9"/>
    <p:sldId id="807" r:id="rId10"/>
    <p:sldId id="809" r:id="rId11"/>
    <p:sldId id="710" r:id="rId12"/>
    <p:sldId id="791" r:id="rId13"/>
    <p:sldId id="625" r:id="rId14"/>
    <p:sldId id="772" r:id="rId15"/>
    <p:sldId id="773" r:id="rId16"/>
    <p:sldId id="1019" r:id="rId17"/>
    <p:sldId id="795" r:id="rId18"/>
    <p:sldId id="629" r:id="rId19"/>
    <p:sldId id="1015" r:id="rId20"/>
    <p:sldId id="805" r:id="rId21"/>
    <p:sldId id="802" r:id="rId22"/>
    <p:sldId id="1020" r:id="rId23"/>
    <p:sldId id="1021" r:id="rId24"/>
    <p:sldId id="794" r:id="rId25"/>
    <p:sldId id="774" r:id="rId26"/>
    <p:sldId id="601" r:id="rId27"/>
    <p:sldId id="592" r:id="rId28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FFCC"/>
    <a:srgbClr val="FFCCFF"/>
    <a:srgbClr val="0000FF"/>
    <a:srgbClr val="CCFFFF"/>
    <a:srgbClr val="FF0000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FE0CD-3121-4DA3-8088-CD905E659D25}" v="108" dt="2020-10-30T02:06:05.7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56" autoAdjust="0"/>
    <p:restoredTop sz="89048" autoAdjust="0"/>
  </p:normalViewPr>
  <p:slideViewPr>
    <p:cSldViewPr snapToGrid="0" showGuides="1">
      <p:cViewPr varScale="1">
        <p:scale>
          <a:sx n="113" d="100"/>
          <a:sy n="113" d="100"/>
        </p:scale>
        <p:origin x="2120" y="184"/>
      </p:cViewPr>
      <p:guideLst>
        <p:guide orient="horz" pos="1872"/>
        <p:guide pos="381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853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4/17/22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7T16:52:09.59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525 0 24575,'-39'45'0,"0"-1"0,13-18 0,-11 20 0,-1 1 0,12-16 0,17-17 0,-18 16 0,23-21 0,-4-1 0,4 0 0,-5 1 0,5-1 0,-4-3 0,4 2 0,-1-2 0,-2 3 0,2 1 0,0-1 0,-2 0 0,2 1 0,-3-1 0,-1 1 0,1-1 0,-1 0 0,1 1 0,0-1 0,-1 0 0,1 1 0,0-1 0,-1 0 0,1 1 0,3-1 0,-2 1 0,2-5 0,-3 4 0,3-4 0,-2 5 0,2-5 0,-3 4 0,3-3 0,-3-1 0,8 4 0,-8-4 0,3 1 0,1 3 0,-4-4 0,4 1 0,-1 2 0,-2-2 0,3-1 0,-1 3 0,2-9 0,3 1 0,0-7 0,0 0 0,0-5 0,0 7 0,0-2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7T16:52:15.90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494 0 24575,'-62'38'0,"41"-25"0,-46 29 0,42-15 0,9-17 0,-4 16 0,16-22 0,4 4 0,0 0 0,-3-4 0,2 3 0,-6-2 0,2 4 0,-3-1 0,-1 5 0,-5 6 0,-1 1 0,-5 10 0,1-10 0,-1 9 0,1-9 0,0 4 0,5-10 0,-4 3 0,9-7 0,0 3 0,1-5 0,4 1 0,-1-1 0,1 0 0,1-3 0,2 2 0,-3-3 0,4 4 0,0 0 0,0 0 0,-4 0 0,4 0 0,-8 0 0,7 1 0,-6-1 0,2 0 0,-3-3 0,4 2 0,0-6 0,4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7T16:52:22.08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1243 24575,'0'-16'0,"0"6"0,0-11 0,0 7 0,0-4 0,0-6 0,4 4 0,1-9 0,5 9 0,0-10 0,0 5 0,0-6 0,0 1 0,0-1 0,6-6 0,0 5 0,6-11 0,-1 11 0,0-5 0,-1 12 0,0-4 0,-1 9 0,0-4 0,-4 5 0,2 0 0,-2 1 0,-1 4 0,3-4 0,-3 4 0,0 0 0,4-3 0,-4 3 0,4-1 0,1-2 0,0 6 0,-1-6 0,1 2 0,0-3 0,-1 3 0,6-3 0,-4 3 0,9-1 0,-9-1 0,10 1 0,-5-4 0,6 0 0,-1-1 0,1 6 0,-1-5 0,1 9 0,6-4 0,-5 4 0,11 0 0,-5 1 0,7-1 0,-7 0 0,5 5 0,-5-4 0,7 4 0,-7 0 0,5 1 0,-5 0 0,7 4 0,-1-4 0,1 5 0,6 0 0,-5-5 0,32 4 0,-27-4 0,28 5 0,-26 0 0,7 0 0,0 0 0,-7 0 0,5 0 0,-5 0 0,0 0 0,6 0 0,-13 0 0,12 5 0,-5 2 0,0 5 0,6-1 0,-6 1 0,7 0 0,0 0 0,17 1 0,-13-1 0,29 2 0,-13 5 0,-6-5 0,8 5 0,-19-6 0,14-1 0,1 1 0,0 0 0,-1 0 0,1 0 0,-1 0 0,1 0 0,-1-6 0,-7 4 0,6-4 0,-6 6 0,-1-1 0,-1 1 0,-8-1 0,1 0 0,-1-5 0,8 4 0,-6-5 0,5 2 0,-6 2 0,-1-3 0,0 5 0,0-5 0,0 3 0,-7-8 0,6 3 0,-13 0 0,12-4 0,-12 4 0,7-5 0,6 0 0,-10 0 0,10 0 0,-15 0 0,8 0 0,-6-5 0,5-1 0,-6-5 0,-7-4 0,5 3 0,-11-3 0,5 4 0,-7 1 0,1-5 0,0 4 0,-6-4 0,4 1 0,-9 3 0,4-7 0,0 7 0,-4-7 0,4 4 0,0-6 0,1 1 0,1-1 0,-2 5 0,-6-3 0,6 3 0,-4 0 0,4-3 0,-10 3 0,4 1 0,-4 0 0,5 1 0,-5 3 0,4-3 0,-9 4 0,4 0 0,-4 1 0,3 0 0,-3 3 0,3-3 0,-3 4 0,-1-5 0,0 5 0,1-4 0,-1 3 0,1 1 0,-1-4 0,0 7 0,-7-2 0,-5 3 0,-10 0 0,1 0 0,0 0 0,5 0 0,-1 0 0,-4 0 0,4 0 0,-4 3 0,0-2 0,-1 3 0,0-4 0,-4 4 0,4-3 0,-4 3 0,-1-4 0,1 0 0,3 0 0,-2 0 0,7 0 0,-7 0 0,3 0 0,0 0 0,-4 5 0,4-4 0,0 3 0,-3-4 0,7 0 0,-3 0 0,5 0 0,-1 3 0,1-2 0,0 3 0,0-4 0,0 0 0,-1 0 0,1 0 0,0 0 0,10 0 0,0 0 0,14 0 0,-7 0 0,9 0 0,-4 0 0,0 0 0,3 0 0,-3 0 0,0 0 0,-1 0 0,0 0 0,-3 0 0,3 0 0,-5 0 0,1 0 0,-1 0 0,0 0 0,1 0 0,-1 0 0,5 0 0,-3 0 0,3 0 0,-5 0 0,0 0 0,1 0 0,-1 0 0,0 0 0,0 0 0,1 0 0,-1 0 0,5 0 0,-4 0 0,4 0 0,-4 0 0,-1 0 0,1 0 0,-1 0 0,0 0 0,1 0 0,-1 4 0,1-3 0,-1 6 0,0-2 0,0-1 0,0 0 0,0-4 0,-1 0 0,1 0 0,-4 3 0,3-2 0,-2 3 0,3-4 0,0 0 0,-7 0 0,1 3 0,-9 2 0,3 3 0,-4 0 0,0 0 0,0 0 0,3 0 0,-2 0 0,6 0 0,-6 1 0,6-1 0,-3 0 0,1 1 0,2-1 0,-7 1 0,7 4 0,-6-4 0,6 4 0,-3-4 0,0-1 0,3 0 0,-2 1 0,-1-1 0,3 1 0,-3-1 0,1 0 0,2 0 0,-7 0 0,7 0 0,-2 0 0,-1 1 0,3-1 0,-6 0 0,6 0 0,-3 1 0,0-1 0,3 1 0,-2-1 0,3 0 0,0 1 0,0-1 0,0 0 0,-4-3 0,3 2 0,-2-3 0,3 4 0,0 0 0,-4-4 0,4 3 0,-4-3 0,1 4 0,2 0 0,-3-4 0,4 0 0</inkml:trace>
</inkml:ink>
</file>

<file path=ppt/media/image10.png>
</file>

<file path=ppt/media/image12.png>
</file>

<file path=ppt/media/image13.png>
</file>

<file path=ppt/media/image14.png>
</file>

<file path=ppt/media/image14.wmf>
</file>

<file path=ppt/media/image15.wmf>
</file>

<file path=ppt/media/image18.png>
</file>

<file path=ppt/media/image180.png>
</file>

<file path=ppt/media/image19.png>
</file>

<file path=ppt/media/image190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1.png>
</file>

<file path=ppt/media/image28.png>
</file>

<file path=ppt/media/image29.png>
</file>

<file path=ppt/media/image3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4/17/22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5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ABB1E34-FDCA-4DA0-A135-D730A4D9E11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218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18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6E10345-CB08-4974-8D67-32EDF37369A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17</a:t>
            </a:fld>
            <a:endParaRPr lang="en-US" altLang="en-US" sz="1300"/>
          </a:p>
        </p:txBody>
      </p:sp>
      <p:sp>
        <p:nvSpPr>
          <p:cNvPr id="1218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218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 lIns="99035" tIns="49517" rIns="99035" bIns="49517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830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B78B8F10-AF10-4C89-810B-65A3A1DC19E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300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00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00CA0A-8DDA-43EC-81B9-40E3D443CDF0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18</a:t>
            </a:fld>
            <a:endParaRPr lang="en-US" altLang="en-US" sz="1300"/>
          </a:p>
        </p:txBody>
      </p:sp>
      <p:sp>
        <p:nvSpPr>
          <p:cNvPr id="1300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3005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7501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492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154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0C1AB0E-28F4-456F-A184-067C7906130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392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92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A843B90-E53E-4630-A674-FA20D79D321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24</a:t>
            </a:fld>
            <a:endParaRPr lang="en-US" altLang="en-US" sz="1300"/>
          </a:p>
        </p:txBody>
      </p:sp>
      <p:sp>
        <p:nvSpPr>
          <p:cNvPr id="1392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28E199-87DA-43AD-96BE-C007BE19E0E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392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799012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392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988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86082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48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765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111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345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285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20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367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572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.bin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80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19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7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90.png"/><Relationship Id="rId4" Type="http://schemas.openxmlformats.org/officeDocument/2006/relationships/image" Target="../media/image180.png"/><Relationship Id="rId9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0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.emf"/><Relationship Id="rId5" Type="http://schemas.openxmlformats.org/officeDocument/2006/relationships/customXml" Target="../ink/ink1.xml"/><Relationship Id="rId10" Type="http://schemas.openxmlformats.org/officeDocument/2006/relationships/image" Target="../media/image7.png"/><Relationship Id="rId4" Type="http://schemas.openxmlformats.org/officeDocument/2006/relationships/image" Target="../media/image3.emf"/><Relationship Id="rId9" Type="http://schemas.openxmlformats.org/officeDocument/2006/relationships/customXml" Target="../ink/ink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11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2706235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AE9B8-8667-4F6B-B05B-C7B5FF84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 err="1"/>
              <a:t>ElGamal</a:t>
            </a:r>
            <a:r>
              <a:rPr lang="en-US" altLang="en-US" sz="4400" dirty="0"/>
              <a:t> Public Key Encryption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EBA0-DD8D-4EBE-826D-DF4C45F15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Encryption: </a:t>
            </a:r>
          </a:p>
          <a:p>
            <a:endParaRPr lang="en-US" sz="2600" dirty="0"/>
          </a:p>
          <a:p>
            <a:r>
              <a:rPr lang="en-US" sz="2600" dirty="0"/>
              <a:t>Decryption:</a:t>
            </a:r>
          </a:p>
          <a:p>
            <a:endParaRPr lang="en-US" sz="2600" dirty="0"/>
          </a:p>
          <a:p>
            <a:r>
              <a:rPr lang="en-US" sz="2600" dirty="0"/>
              <a:t>Correctness: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F9D75-62B2-4F34-97EB-81FB928F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22F8D5-F66D-184B-BCC9-EADDD933E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58" y="1547018"/>
            <a:ext cx="6477665" cy="618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B9A070-2FE5-7049-8FBD-46A24BB01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6" y="2509713"/>
            <a:ext cx="4122116" cy="5978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0C7FE-951E-D949-AECC-D04D88B9F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23" y="3640137"/>
            <a:ext cx="8714308" cy="183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23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Cryptosystem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/>
                  <a:t>Problem: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 mod p </a:t>
                </a:r>
                <a:r>
                  <a:rPr lang="en-US" altLang="en-US" sz="2600" dirty="0"/>
                  <a:t>may leak bit(s)… </a:t>
                </a:r>
              </a:p>
              <a:p>
                <a:pPr eaLnBrk="1" hangingPunct="1"/>
                <a:r>
                  <a:rPr lang="en-US" altLang="en-US" sz="2600" dirty="0"/>
                  <a:t>`Classical’ DH solution: securely derive a key: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sz="2600" dirty="0"/>
              </a:p>
              <a:p>
                <a:pPr eaLnBrk="1" hangingPunct="1"/>
                <a:r>
                  <a:rPr lang="en-US" altLang="en-US" sz="2600" dirty="0"/>
                  <a:t>El-Gamal’s solution: use a group where DDH believed to hold</a:t>
                </a:r>
              </a:p>
              <a:p>
                <a:pPr lvl="2" eaLnBrk="1" hangingPunct="1"/>
                <a:r>
                  <a:rPr lang="en-US" altLang="en-US" sz="2600" dirty="0"/>
                  <a:t>Note: message must be encoded as member of the group!</a:t>
                </a:r>
              </a:p>
              <a:p>
                <a:pPr lvl="2" eaLnBrk="1" hangingPunct="1"/>
                <a:r>
                  <a:rPr lang="en-US" altLang="en-US" sz="2600" dirty="0"/>
                  <a:t>So why use it? Some special properties… 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  <a:blipFill>
                <a:blip r:embed="rId3"/>
                <a:stretch>
                  <a:fillRect l="-462" t="-787" r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60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PKC: homomorphism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</p:spPr>
            <p:txBody>
              <a:bodyPr/>
              <a:lstStyle/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Multiplying two ciphertexts produces a ciphertext of the multiplication of the two plaintexts.</a:t>
                </a:r>
              </a:p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Given two ciphertexts: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b="0" i="1" baseline="30000" dirty="0" smtClean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∗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4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∗ </m:t>
                    </m:r>
                    <m:sSup>
                      <m:sSupPr>
                        <m:ctrlP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𝑀𝑢𝑙𝑡</m:t>
                    </m:r>
                    <m:d>
                      <m:dPr>
                        <m:ctrlPr>
                          <a:rPr lang="en-US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ctrlP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400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:r>
                  <a:rPr lang="en-US" altLang="en-US" sz="2400" dirty="0"/>
                  <a:t>Homomorphism: </a:t>
                </a:r>
                <a:endParaRPr lang="en-US" altLang="en-US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en-US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∗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=</a:t>
                </a:r>
                <a:br>
                  <a:rPr lang="en-US" altLang="en-US" dirty="0"/>
                </a:br>
                <a:r>
                  <a:rPr lang="en-US" altLang="en-US" dirty="0"/>
                  <a:t>	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dirty="0"/>
              </a:p>
              <a:p>
                <a:pPr eaLnBrk="1" hangingPunct="1"/>
                <a:r>
                  <a:rPr lang="en-US" altLang="en-US" sz="2200" dirty="0">
                    <a:sym typeface="Wingdings" panose="05000000000000000000" pitchFamily="2" charset="2"/>
                  </a:rPr>
                  <a:t>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>
                    <a:sym typeface="Wingdings" panose="05000000000000000000" pitchFamily="2" charset="2"/>
                  </a:rPr>
                  <a:t>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200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  <a:blipFill>
                <a:blip r:embed="rId3"/>
                <a:stretch>
                  <a:fillRect l="-462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566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1421314" name="AutoShape 2"/>
          <p:cNvSpPr>
            <a:spLocks noChangeArrowheads="1"/>
          </p:cNvSpPr>
          <p:nvPr/>
        </p:nvSpPr>
        <p:spPr bwMode="auto">
          <a:xfrm>
            <a:off x="6831013" y="336550"/>
            <a:ext cx="2151062" cy="1531938"/>
          </a:xfrm>
          <a:prstGeom prst="ellipseRibbon">
            <a:avLst>
              <a:gd name="adj1" fmla="val 25000"/>
              <a:gd name="adj2" fmla="val 50000"/>
              <a:gd name="adj3" fmla="val 12500"/>
            </a:avLst>
          </a:prstGeom>
          <a:solidFill>
            <a:srgbClr val="FFCCFF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2002</a:t>
            </a:r>
            <a:br>
              <a:rPr lang="en-US" altLang="en-US" sz="2000"/>
            </a:br>
            <a:r>
              <a:rPr lang="en-US" altLang="en-US" sz="2000"/>
              <a:t>Turing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Award</a:t>
            </a:r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Encryption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30213" y="1344614"/>
            <a:ext cx="8388350" cy="50101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100" dirty="0"/>
              <a:t>First proposed – and still widely used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100" dirty="0"/>
              <a:t>Not really covered in this course – take crypto!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two </a:t>
            </a:r>
            <a:r>
              <a:rPr lang="en-US" altLang="en-US" sz="2400" dirty="0">
                <a:solidFill>
                  <a:srgbClr val="008080"/>
                </a:solidFill>
              </a:rPr>
              <a:t>large primes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p,q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dirty="0"/>
              <a:t>; let </a:t>
            </a:r>
            <a:r>
              <a:rPr lang="en-US" altLang="en-US" sz="20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n=</a:t>
            </a:r>
            <a:r>
              <a:rPr lang="en-US" altLang="en-US" sz="20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pq</a:t>
            </a:r>
            <a:endParaRPr lang="en-US" altLang="en-US" sz="20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prime 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/>
              <a:t> </a:t>
            </a:r>
            <a:r>
              <a:rPr lang="en-US" altLang="en-US" sz="2400" dirty="0"/>
              <a:t>(public key: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n,e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&gt;</a:t>
            </a:r>
            <a:r>
              <a:rPr lang="en-US" altLang="en-US" sz="2400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/>
              <a:t>Or co-prime with </a:t>
            </a:r>
            <a:r>
              <a:rPr lang="en-US" altLang="en-US" sz="20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Φ(n) =(p-1)(q-1)</a:t>
            </a:r>
            <a:endParaRPr lang="en-US" altLang="en-US" sz="20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Let private key be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d=e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-1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Φ(n) </a:t>
            </a:r>
            <a:r>
              <a:rPr lang="en-US" altLang="en-US" sz="2400" dirty="0"/>
              <a:t>(i.e.,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)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Encryption: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m)=m</a:t>
            </a:r>
            <a:r>
              <a:rPr lang="en-US" altLang="en-US" sz="28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Decryption: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c)=c</a:t>
            </a:r>
            <a:r>
              <a:rPr lang="en-US" altLang="en-US" sz="28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Correctness: 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(m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3200" i="1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000" dirty="0"/>
              <a:t>Intuitively: </a:t>
            </a:r>
            <a:r>
              <a:rPr lang="en-US" altLang="en-US" sz="20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0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000" dirty="0"/>
              <a:t> </a:t>
            </a:r>
            <a:r>
              <a:rPr lang="en-US" altLang="en-US" sz="2000" dirty="0">
                <a:sym typeface="Wingdings" panose="05000000000000000000" pitchFamily="2" charset="2"/>
              </a:rPr>
              <a:t> 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0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0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20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But why? Remember Euler’s theorem.</a:t>
            </a:r>
            <a:endParaRPr lang="en-US" altLang="en-US" sz="20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142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13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Cryptosystem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31229" y="965507"/>
            <a:ext cx="8755116" cy="5278131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Correctness: 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1+l 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=m (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endParaRPr lang="en-US" altLang="en-US" sz="2800" i="1" dirty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=m (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mod n )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err="1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Eulers’Theorem</a:t>
            </a:r>
            <a:r>
              <a:rPr lang="en-US" altLang="en-US" sz="28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: </a:t>
            </a: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8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altLang="en-US" sz="28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(n) </a:t>
            </a: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mod n=1 mod n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n=m 1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mod n =m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/>
              <a:t>Comments: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m&lt;n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m= m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err="1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’ Theorem holds (only) if </a:t>
            </a:r>
            <a:r>
              <a:rPr lang="en-US" altLang="en-US" sz="28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m, n 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are co-primes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If not co-primes? Use Chinese Reminder Theorem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 nice, not very complex argument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But: beyond our scope – take Crypto!</a:t>
            </a:r>
            <a:endParaRPr lang="en-US" altLang="en-US" sz="2000" i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70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7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RSA Problem and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</p:spPr>
            <p:txBody>
              <a:bodyPr/>
              <a:lstStyle/>
              <a:p>
                <a:r>
                  <a:rPr lang="en-US" sz="2400" dirty="0"/>
                  <a:t>RSA problem: Find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 , </a:t>
                </a:r>
                <a:r>
                  <a:rPr lang="en-US" sz="2400" dirty="0"/>
                  <a:t>given </a:t>
                </a:r>
                <a:r>
                  <a:rPr 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4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/>
                  <a:t> and ‘ciphertext’ value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c=m</a:t>
                </a:r>
                <a:r>
                  <a:rPr lang="en-US" altLang="en-US" sz="2400" i="1" baseline="30000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 mod n</a:t>
                </a:r>
              </a:p>
              <a:p>
                <a:r>
                  <a:rPr lang="en-US" sz="2400" dirty="0"/>
                  <a:t>RSA assumption: if </a:t>
                </a:r>
                <a:r>
                  <a:rPr 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4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/>
                  <a:t> are chosen `correctly’, then the RSA problem is `hard’</a:t>
                </a:r>
              </a:p>
              <a:p>
                <a:pPr lvl="1"/>
                <a:r>
                  <a:rPr lang="en-US" sz="2400" dirty="0"/>
                  <a:t>I.e., no efficient algorithm can find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sz="2400" dirty="0"/>
                  <a:t> with non-negligible probability</a:t>
                </a:r>
              </a:p>
              <a:p>
                <a:pPr lvl="1"/>
                <a:r>
                  <a:rPr lang="en-US" sz="2400" dirty="0"/>
                  <a:t>For `large’ </a:t>
                </a:r>
                <a:r>
                  <a:rPr lang="en-US" altLang="en-US" sz="24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  <m:groupChr>
                      <m:groupChrPr>
                        <m:chr m:val="←"/>
                        <m:vertJc m:val="bot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{1,…,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r>
                  <a:rPr lang="en-US" sz="2400" dirty="0"/>
                  <a:t>RSA and factoring</a:t>
                </a:r>
              </a:p>
              <a:p>
                <a:pPr lvl="1"/>
                <a:r>
                  <a:rPr lang="en-US" sz="2400" dirty="0"/>
                  <a:t>Factoring </a:t>
                </a:r>
                <a:r>
                  <a:rPr lang="en-US" sz="2400" dirty="0" err="1"/>
                  <a:t>alg</a:t>
                </a:r>
                <a:r>
                  <a:rPr lang="en-US" sz="2400" dirty="0"/>
                  <a:t> </a:t>
                </a:r>
                <a:r>
                  <a:rPr lang="en-US" sz="2400" dirty="0">
                    <a:sym typeface="Wingdings" panose="05000000000000000000" pitchFamily="2" charset="2"/>
                  </a:rPr>
                  <a:t> </a:t>
                </a:r>
                <a:r>
                  <a:rPr lang="en-US" sz="2400" dirty="0" err="1">
                    <a:sym typeface="Wingdings" panose="05000000000000000000" pitchFamily="2" charset="2"/>
                  </a:rPr>
                  <a:t>alg</a:t>
                </a:r>
                <a:r>
                  <a:rPr lang="en-US" sz="2400" dirty="0">
                    <a:sym typeface="Wingdings" panose="05000000000000000000" pitchFamily="2" charset="2"/>
                  </a:rPr>
                  <a:t> to ‘break’ RSA</a:t>
                </a:r>
              </a:p>
              <a:p>
                <a:pPr lvl="1"/>
                <a:r>
                  <a:rPr lang="en-US" sz="2400" dirty="0">
                    <a:sym typeface="Wingdings" panose="05000000000000000000" pitchFamily="2" charset="2"/>
                  </a:rPr>
                  <a:t>Algorithm to find RSA private key  factoring </a:t>
                </a:r>
                <a:r>
                  <a:rPr lang="en-US" sz="2400" dirty="0" err="1">
                    <a:sym typeface="Wingdings" panose="05000000000000000000" pitchFamily="2" charset="2"/>
                  </a:rPr>
                  <a:t>alg</a:t>
                </a:r>
                <a:endParaRPr lang="en-US" sz="2400" dirty="0">
                  <a:sym typeface="Wingdings" panose="05000000000000000000" pitchFamily="2" charset="2"/>
                </a:endParaRPr>
              </a:p>
              <a:p>
                <a:pPr lvl="1"/>
                <a:r>
                  <a:rPr lang="en-US" sz="2400" dirty="0">
                    <a:sym typeface="Wingdings" panose="05000000000000000000" pitchFamily="2" charset="2"/>
                  </a:rPr>
                  <a:t>But: RSA-breaking may </a:t>
                </a:r>
                <a:r>
                  <a:rPr lang="en-US" sz="2400" i="1" u="sng" dirty="0">
                    <a:sym typeface="Wingdings" panose="05000000000000000000" pitchFamily="2" charset="2"/>
                  </a:rPr>
                  <a:t>not </a:t>
                </a:r>
                <a:r>
                  <a:rPr lang="en-US" sz="2400" dirty="0">
                    <a:sym typeface="Wingdings" panose="05000000000000000000" pitchFamily="2" charset="2"/>
                  </a:rPr>
                  <a:t>allow factoring 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  <a:blipFill>
                <a:blip r:embed="rId2"/>
                <a:stretch>
                  <a:fillRect l="-308" t="-1034" b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884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PKC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78924"/>
            <a:ext cx="8229600" cy="4981575"/>
          </a:xfrm>
        </p:spPr>
        <p:txBody>
          <a:bodyPr/>
          <a:lstStyle/>
          <a:p>
            <a:r>
              <a:rPr lang="en-US" dirty="0"/>
              <a:t>It is a deterministic encryption scheme </a:t>
            </a:r>
            <a:r>
              <a:rPr lang="en-US" dirty="0">
                <a:sym typeface="Wingdings" pitchFamily="2" charset="2"/>
              </a:rPr>
              <a:t> cannot IND-CPA secure.</a:t>
            </a:r>
            <a:endParaRPr lang="en-US" altLang="en-US" sz="32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/>
              <a:t>RSA assumption does not rule out exposure of partial information about the plaintext.</a:t>
            </a:r>
          </a:p>
          <a:p>
            <a:r>
              <a:rPr lang="en-US" dirty="0"/>
              <a:t>It is not CCA secure.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i="1" dirty="0">
                <a:solidFill>
                  <a:srgbClr val="FF00FF"/>
                </a:solidFill>
              </a:rPr>
              <a:t>A solution: apply a random padding to the plaintext then encryption using RSA.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1956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F0D76F-E1A3-4951-AEAA-97D3A27CE7FC}" type="slidenum">
              <a:rPr lang="he-IL" altLang="en-US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3277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46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Padding RSA</a:t>
            </a:r>
          </a:p>
        </p:txBody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97656" y="989628"/>
            <a:ext cx="8548687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FF"/>
                </a:solidFill>
              </a:rPr>
              <a:t>Pad and </a:t>
            </a:r>
            <a:r>
              <a:rPr lang="en-US" altLang="en-US" sz="2600" dirty="0" err="1">
                <a:solidFill>
                  <a:srgbClr val="FF00FF"/>
                </a:solidFill>
              </a:rPr>
              <a:t>Unpad</a:t>
            </a:r>
            <a:r>
              <a:rPr lang="en-US" altLang="en-US" sz="2600" dirty="0">
                <a:solidFill>
                  <a:srgbClr val="FF00FF"/>
                </a:solidFill>
              </a:rPr>
              <a:t> functions:</a:t>
            </a:r>
            <a:br>
              <a:rPr lang="en-US" altLang="en-US" sz="2600" dirty="0">
                <a:solidFill>
                  <a:srgbClr val="FF00FF"/>
                </a:solidFill>
              </a:rPr>
            </a:br>
            <a:r>
              <a:rPr lang="en-US" altLang="en-US" sz="2600" dirty="0">
                <a:solidFill>
                  <a:srgbClr val="FF00FF"/>
                </a:solidFill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Encryption with padding: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Decryption with </a:t>
            </a:r>
            <a:r>
              <a:rPr lang="en-US" altLang="en-US" sz="2200" dirty="0" err="1">
                <a:solidFill>
                  <a:srgbClr val="FF00FF"/>
                </a:solidFill>
              </a:rPr>
              <a:t>unpad</a:t>
            </a:r>
            <a:r>
              <a:rPr lang="en-US" altLang="en-US" sz="2200" dirty="0">
                <a:solidFill>
                  <a:srgbClr val="FF00FF"/>
                </a:solidFill>
              </a:rPr>
              <a:t>:</a:t>
            </a:r>
            <a:br>
              <a:rPr lang="en-US" altLang="en-US" sz="2200" dirty="0">
                <a:solidFill>
                  <a:srgbClr val="FF00FF"/>
                </a:solidFill>
              </a:rPr>
            </a:br>
            <a:endParaRPr lang="en-US" altLang="en-US" sz="2200" dirty="0">
              <a:solidFill>
                <a:srgbClr val="FF00FF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Required to…</a:t>
            </a:r>
          </a:p>
          <a:p>
            <a:pPr marL="742950" lvl="1" indent="-285750" eaLnBrk="1" hangingPunct="1"/>
            <a:r>
              <a:rPr lang="en-US" altLang="en-US" sz="2400" dirty="0"/>
              <a:t>Add randomization</a:t>
            </a:r>
          </a:p>
          <a:p>
            <a:pPr marL="1143000" lvl="2" indent="-228600" eaLnBrk="1" hangingPunct="1"/>
            <a:r>
              <a:rPr lang="en-US" altLang="en-US" sz="2000" dirty="0"/>
              <a:t>Prevent detection of repeating plaintext</a:t>
            </a:r>
          </a:p>
          <a:p>
            <a:pPr marL="742950" lvl="1" indent="-285750" eaLnBrk="1" hangingPunct="1"/>
            <a:r>
              <a:rPr lang="en-US" altLang="en-US" sz="2400" dirty="0"/>
              <a:t>Prevent  ‘related message’ attack (to allow use of tiny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dirty="0"/>
              <a:t>)</a:t>
            </a:r>
          </a:p>
          <a:p>
            <a:pPr marL="742950" lvl="1" indent="-285750" eaLnBrk="1" hangingPunct="1"/>
            <a:r>
              <a:rPr lang="en-US" altLang="en-US" sz="2400" dirty="0"/>
              <a:t>Detect, prevent (some) chosen-ciphertext attacks</a:t>
            </a:r>
          </a:p>
          <a:p>
            <a:pPr marL="415925" indent="-285750" eaLnBrk="1" hangingPunct="1"/>
            <a:r>
              <a:rPr lang="en-US" altLang="en-US" sz="2800" dirty="0"/>
              <a:t>Early paddings schemes subject to CCA attacks</a:t>
            </a:r>
          </a:p>
          <a:p>
            <a:pPr marL="742950" lvl="1" indent="-285750" eaLnBrk="1" hangingPunct="1"/>
            <a:r>
              <a:rPr lang="en-US" altLang="en-US" sz="2400" dirty="0"/>
              <a:t>Even ‘Feedback-only CCA’ (aware of </a:t>
            </a:r>
            <a:r>
              <a:rPr lang="en-US" altLang="en-US" sz="2400" dirty="0" err="1"/>
              <a:t>unpad</a:t>
            </a:r>
            <a:r>
              <a:rPr lang="en-US" altLang="en-US" sz="2400" dirty="0"/>
              <a:t> failure)</a:t>
            </a:r>
          </a:p>
        </p:txBody>
      </p:sp>
      <p:graphicFrame>
        <p:nvGraphicFramePr>
          <p:cNvPr id="32775" name="Object 4"/>
          <p:cNvGraphicFramePr>
            <a:graphicFrameLocks noChangeAspect="1"/>
          </p:cNvGraphicFramePr>
          <p:nvPr/>
        </p:nvGraphicFramePr>
        <p:xfrm>
          <a:off x="4609199" y="1496301"/>
          <a:ext cx="3724275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9" name="משוואה" r:id="rId4" imgW="1447560" imgH="482400" progId="Equation.3">
                  <p:embed/>
                </p:oleObj>
              </mc:Choice>
              <mc:Fallback>
                <p:oleObj name="משוואה" r:id="rId4" imgW="1447560" imgH="482400" progId="Equation.3">
                  <p:embed/>
                  <p:pic>
                    <p:nvPicPr>
                      <p:cNvPr id="3277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1496301"/>
                        <a:ext cx="3724275" cy="1243012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/>
        </p:nvGraphicFramePr>
        <p:xfrm>
          <a:off x="4609199" y="898930"/>
          <a:ext cx="372745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0" name="משוואה" r:id="rId6" imgW="1447560" imgH="203040" progId="Equation.3">
                  <p:embed/>
                </p:oleObj>
              </mc:Choice>
              <mc:Fallback>
                <p:oleObj name="משוואה" r:id="rId6" imgW="1447560" imgH="203040" progId="Equation.3">
                  <p:embed/>
                  <p:pic>
                    <p:nvPicPr>
                      <p:cNvPr id="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898930"/>
                        <a:ext cx="3727450" cy="523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4748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9BC57D8-9A65-44A9-A945-4AB3BBB3DFA9}" type="slidenum">
              <a:rPr lang="he-IL" altLang="en-US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409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/>
              <a:t>How does Bob know Alice’s public key?</a:t>
            </a:r>
          </a:p>
        </p:txBody>
      </p:sp>
      <p:sp>
        <p:nvSpPr>
          <p:cNvPr id="4096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Depends on threat model…</a:t>
            </a:r>
          </a:p>
          <a:p>
            <a:pPr lvl="1" eaLnBrk="1" hangingPunct="1"/>
            <a:r>
              <a:rPr lang="en-US" altLang="en-US" dirty="0"/>
              <a:t>Passive (`eavesdropping`) adversary: just send it</a:t>
            </a:r>
          </a:p>
          <a:p>
            <a:pPr lvl="1" eaLnBrk="1" hangingPunct="1"/>
            <a:r>
              <a:rPr lang="en-US" altLang="en-US" dirty="0"/>
              <a:t>Man-in-the-Middle (MITM): </a:t>
            </a:r>
            <a:r>
              <a:rPr lang="en-US" altLang="en-US" b="1" dirty="0"/>
              <a:t>authenticate </a:t>
            </a:r>
          </a:p>
          <a:p>
            <a:pPr eaLnBrk="1" hangingPunct="1"/>
            <a:r>
              <a:rPr lang="en-US" altLang="en-US" dirty="0"/>
              <a:t>Authenticate – how? </a:t>
            </a:r>
          </a:p>
          <a:p>
            <a:pPr lvl="1" eaLnBrk="1" hangingPunct="1"/>
            <a:r>
              <a:rPr lang="en-US" altLang="en-US" dirty="0"/>
              <a:t>MAC: requires shared secret key</a:t>
            </a:r>
          </a:p>
          <a:p>
            <a:pPr lvl="1" eaLnBrk="1" hangingPunct="1"/>
            <a:r>
              <a:rPr lang="en-US" altLang="en-US" b="1" dirty="0"/>
              <a:t>Public key signature scheme</a:t>
            </a:r>
            <a:r>
              <a:rPr lang="en-US" altLang="en-US" dirty="0"/>
              <a:t>: </a:t>
            </a:r>
            <a:br>
              <a:rPr lang="en-US" altLang="en-US" dirty="0"/>
            </a:br>
            <a:r>
              <a:rPr lang="en-US" altLang="en-US" dirty="0"/>
              <a:t>authenticate using public key</a:t>
            </a:r>
          </a:p>
          <a:p>
            <a:pPr lvl="1" eaLnBrk="1" hangingPunct="1"/>
            <a:r>
              <a:rPr lang="en-US" altLang="en-US" dirty="0"/>
              <a:t>Certificate: public key of entity – </a:t>
            </a:r>
            <a:r>
              <a:rPr lang="en-US" altLang="en-US" b="1" dirty="0"/>
              <a:t>signed </a:t>
            </a:r>
            <a:r>
              <a:rPr lang="en-US" altLang="en-US" dirty="0"/>
              <a:t>by </a:t>
            </a:r>
            <a:r>
              <a:rPr lang="en-US" altLang="en-US" b="1" dirty="0"/>
              <a:t>certificate authority (CA)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Digital Signature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1758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Public key encryption.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Digital signatures.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1828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Public Key Digital Signatures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2" y="3933611"/>
            <a:ext cx="8186287" cy="1576496"/>
          </a:xfrm>
        </p:spPr>
        <p:txBody>
          <a:bodyPr/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Sign using a private, secret signature key (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A.s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Validate using a </a:t>
            </a:r>
            <a:r>
              <a:rPr lang="en-GB" altLang="en-US" sz="2400" u="sng" dirty="0"/>
              <a:t>public</a:t>
            </a:r>
            <a:r>
              <a:rPr lang="en-GB" altLang="en-US" sz="2400" dirty="0"/>
              <a:t> key (</a:t>
            </a:r>
            <a:r>
              <a:rPr lang="en-US" altLang="he-IL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A.v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Everybody can validate signatures at any time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Provides authentication, integrity </a:t>
            </a:r>
            <a:r>
              <a:rPr lang="en-GB" altLang="en-US" sz="2000" b="1" u="sng" dirty="0"/>
              <a:t>and</a:t>
            </a:r>
            <a:r>
              <a:rPr lang="en-GB" altLang="en-US" sz="2000" dirty="0"/>
              <a:t> evidence / non-repudiation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MAC: ‘just’ </a:t>
            </a:r>
            <a:r>
              <a:rPr lang="en-GB" altLang="en-US" sz="2000" dirty="0" err="1"/>
              <a:t>authentication+integrity</a:t>
            </a:r>
            <a:r>
              <a:rPr lang="en-GB" altLang="en-US" sz="2000" dirty="0"/>
              <a:t>, no evidence, can repudiate</a:t>
            </a:r>
            <a:endParaRPr lang="en-US" altLang="en-US" sz="24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EEDAE1-DAE8-4931-AF0B-3201916E57FA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/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4" name="Rectangle 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3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Line 5"/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41" name="Line 12"/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2" name="Line 12"/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44" name="Line 6"/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 44"/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5" name="Rectangle 4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4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>
              <a:cxnSpLocks/>
              <a:endCxn id="51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 Box 14"/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52" name="Straight Arrow Connector 51"/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 Box 14"/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5" name="Picture 73">
              <a:extLst>
                <a:ext uri="{FF2B5EF4-FFF2-40B4-BE49-F238E27FC236}">
                  <a16:creationId xmlns:a16="http://schemas.microsoft.com/office/drawing/2014/main" id="{4E4D9A6D-9E2F-4596-94AC-E4C7D6B87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56" name="Picture 74">
              <a:extLst>
                <a:ext uri="{FF2B5EF4-FFF2-40B4-BE49-F238E27FC236}">
                  <a16:creationId xmlns:a16="http://schemas.microsoft.com/office/drawing/2014/main" id="{F3B36AFE-F7DD-44B0-BAE3-9638A6674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30" name="Text Box 10">
              <a:extLst>
                <a:ext uri="{FF2B5EF4-FFF2-40B4-BE49-F238E27FC236}">
                  <a16:creationId xmlns:a16="http://schemas.microsoft.com/office/drawing/2014/main" id="{F9E94A3D-933D-4740-A945-331CF7C18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31" name="Elbow Connector 47">
              <a:extLst>
                <a:ext uri="{FF2B5EF4-FFF2-40B4-BE49-F238E27FC236}">
                  <a16:creationId xmlns:a16="http://schemas.microsoft.com/office/drawing/2014/main" id="{74B6D311-D2E9-41CD-B22E-ED2F7CF4AF46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ine 6">
              <a:extLst>
                <a:ext uri="{FF2B5EF4-FFF2-40B4-BE49-F238E27FC236}">
                  <a16:creationId xmlns:a16="http://schemas.microsoft.com/office/drawing/2014/main" id="{A328EC60-A2A8-44B9-BEDE-797A28BF61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8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73494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Digital Signatures Security: Unforgeability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</p:spPr>
            <p:txBody>
              <a:bodyPr/>
              <a:lstStyle/>
              <a:p>
                <a:pPr marL="342900" lvl="1" indent="-3429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800" dirty="0"/>
                  <a:t>Unforgeability: given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en-US" sz="2800" dirty="0"/>
                  <a:t>, attacker should be unable to find </a:t>
                </a:r>
                <a:r>
                  <a:rPr lang="en-US" altLang="en-US" sz="2800" b="1" dirty="0"/>
                  <a:t>any</a:t>
                </a:r>
                <a:r>
                  <a:rPr lang="en-US" altLang="en-US" sz="2800" dirty="0"/>
                  <a:t> ‘valid’ (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en-US" sz="2800" i="1" dirty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l-GR" altLang="he-IL" sz="2800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l-GR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en-US" sz="2800" dirty="0"/>
                  <a:t>), i.e., </a:t>
                </a:r>
                <a:r>
                  <a:rPr lang="en-US" altLang="he-IL" sz="28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8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(m,</a:t>
                </a:r>
                <a:r>
                  <a:rPr lang="el-GR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σ</a:t>
                </a:r>
                <a:r>
                  <a:rPr lang="en-US" altLang="he-IL" sz="2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)=OK</a:t>
                </a:r>
                <a:endParaRPr lang="en-US" altLang="he-IL" sz="2800" dirty="0"/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sz="2400" dirty="0"/>
                  <a:t>Even when attacker can select messages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en-US" sz="2400" dirty="0"/>
                  <a:t>’, receive </a:t>
                </a:r>
                <a:r>
                  <a:rPr lang="el-GR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’=</a:t>
                </a:r>
                <a:r>
                  <a:rPr lang="en-US" altLang="he-IL" sz="24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sz="24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(m’)</a:t>
                </a:r>
                <a:endParaRPr lang="en-US" altLang="en-US" sz="2400" dirty="0">
                  <a:solidFill>
                    <a:srgbClr val="0000FF"/>
                  </a:solidFill>
                </a:endParaRPr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sz="2400" dirty="0"/>
                  <a:t>For any message except chosen </a:t>
                </a:r>
                <a:r>
                  <a:rPr lang="en-US" altLang="he-IL" sz="24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endParaRPr lang="en-US" altLang="en-US" sz="2400" dirty="0"/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  <a:blipFill>
                <a:blip r:embed="rId3"/>
                <a:stretch>
                  <a:fillRect l="-447" t="-6564" r="-670" b="-351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roup 29">
            <a:extLst>
              <a:ext uri="{FF2B5EF4-FFF2-40B4-BE49-F238E27FC236}">
                <a16:creationId xmlns:a16="http://schemas.microsoft.com/office/drawing/2014/main" id="{825B0B66-DF4E-490B-8EBF-1FF75C0CEFAE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4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6C1277-66D1-40F3-B7CF-8EF12F82D3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61F49D4B-202A-4693-A67C-E2F660278C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5" name="Text Box 8">
              <a:extLst>
                <a:ext uri="{FF2B5EF4-FFF2-40B4-BE49-F238E27FC236}">
                  <a16:creationId xmlns:a16="http://schemas.microsoft.com/office/drawing/2014/main" id="{9234E370-F1D1-4C14-978D-0C12C11E3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56" name="Line 12">
              <a:extLst>
                <a:ext uri="{FF2B5EF4-FFF2-40B4-BE49-F238E27FC236}">
                  <a16:creationId xmlns:a16="http://schemas.microsoft.com/office/drawing/2014/main" id="{A2BA6BEE-BA63-410A-B816-8EC69C6692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7" name="Line 12">
              <a:extLst>
                <a:ext uri="{FF2B5EF4-FFF2-40B4-BE49-F238E27FC236}">
                  <a16:creationId xmlns:a16="http://schemas.microsoft.com/office/drawing/2014/main" id="{CC523E3B-A323-42BD-93F4-8E3E19C2C5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8" name="Text Box 14">
              <a:extLst>
                <a:ext uri="{FF2B5EF4-FFF2-40B4-BE49-F238E27FC236}">
                  <a16:creationId xmlns:a16="http://schemas.microsoft.com/office/drawing/2014/main" id="{D2002D1C-0D63-45CC-B77C-6591770E5C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5547BB38-4736-4791-A1B7-4853E97F85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5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4B7BA6A0-B765-4270-A39E-80C45F941B79}"/>
                </a:ext>
              </a:extLst>
            </p:cNvPr>
            <p:cNvCxnSpPr>
              <a:cxnSpLocks/>
              <a:endCxn id="62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 Box 14">
              <a:extLst>
                <a:ext uri="{FF2B5EF4-FFF2-40B4-BE49-F238E27FC236}">
                  <a16:creationId xmlns:a16="http://schemas.microsoft.com/office/drawing/2014/main" id="{2753FF24-3055-4515-ADB4-88C3F30A6A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E028ED6-5146-4537-8A9F-62F1DB9B9E22}"/>
                </a:ext>
              </a:extLst>
            </p:cNvPr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 Box 14">
              <a:extLst>
                <a:ext uri="{FF2B5EF4-FFF2-40B4-BE49-F238E27FC236}">
                  <a16:creationId xmlns:a16="http://schemas.microsoft.com/office/drawing/2014/main" id="{E4B8FAFF-5B59-4F78-A4CF-B0A00147F8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14">
              <a:extLst>
                <a:ext uri="{FF2B5EF4-FFF2-40B4-BE49-F238E27FC236}">
                  <a16:creationId xmlns:a16="http://schemas.microsoft.com/office/drawing/2014/main" id="{FA4AD2A2-AE96-4E76-8627-1FDE04162D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6" name="Picture 73">
              <a:extLst>
                <a:ext uri="{FF2B5EF4-FFF2-40B4-BE49-F238E27FC236}">
                  <a16:creationId xmlns:a16="http://schemas.microsoft.com/office/drawing/2014/main" id="{1977094F-01E5-423A-84A6-58972CE56F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67" name="Picture 74">
              <a:extLst>
                <a:ext uri="{FF2B5EF4-FFF2-40B4-BE49-F238E27FC236}">
                  <a16:creationId xmlns:a16="http://schemas.microsoft.com/office/drawing/2014/main" id="{8C8ED187-C9BA-42E6-85BD-7800C72F13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68" name="Text Box 10">
              <a:extLst>
                <a:ext uri="{FF2B5EF4-FFF2-40B4-BE49-F238E27FC236}">
                  <a16:creationId xmlns:a16="http://schemas.microsoft.com/office/drawing/2014/main" id="{4102BC11-948F-4ACA-94D1-9E4475139F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69" name="Elbow Connector 47">
              <a:extLst>
                <a:ext uri="{FF2B5EF4-FFF2-40B4-BE49-F238E27FC236}">
                  <a16:creationId xmlns:a16="http://schemas.microsoft.com/office/drawing/2014/main" id="{8F462C11-1EC7-4DC2-A55B-D03E9D8DC6F5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Line 6">
              <a:extLst>
                <a:ext uri="{FF2B5EF4-FFF2-40B4-BE49-F238E27FC236}">
                  <a16:creationId xmlns:a16="http://schemas.microsoft.com/office/drawing/2014/main" id="{3F56D671-9A8F-496D-BD6B-B5DDCF3DBF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9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3083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631045-5202-0449-B12A-EBA4931DB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14" y="1158975"/>
            <a:ext cx="6565656" cy="480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32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14A154-82DD-9849-B52B-E9693BC38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20" y="1150326"/>
            <a:ext cx="6420182" cy="16866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4162F5-E13E-534F-9AF0-889C9923D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414" y="3399083"/>
            <a:ext cx="7326140" cy="212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36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4623CA3-81B3-49F7-A6CB-F5FB0E5C5B77}" type="slidenum">
              <a:rPr lang="he-IL" altLang="en-US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5120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9450" cy="7810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/>
              <a:t>RSA Signatures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51011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492880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Secret signing key </a:t>
                </a:r>
                <a:r>
                  <a:rPr lang="en-GB" alt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dirty="0">
                    <a:solidFill>
                      <a:srgbClr val="0000FF"/>
                    </a:solidFill>
                  </a:rPr>
                  <a:t>, public verification key </a:t>
                </a:r>
                <a:r>
                  <a:rPr lang="en-GB" alt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Short (&lt;n) messages: </a:t>
                </a:r>
                <a:r>
                  <a:rPr lang="en-GB" altLang="en-US" sz="2400" u="sng" dirty="0">
                    <a:solidFill>
                      <a:srgbClr val="0000FF"/>
                    </a:solidFill>
                  </a:rPr>
                  <a:t>RSA signing with message recovery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20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2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200" dirty="0">
                    <a:solidFill>
                      <a:srgbClr val="0000FF"/>
                    </a:solidFill>
                  </a:rPr>
                  <a:t>RSA.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-25000" dirty="0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(m)= 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GB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200" dirty="0" err="1">
                    <a:solidFill>
                      <a:srgbClr val="0000FF"/>
                    </a:solidFill>
                  </a:rPr>
                  <a:t>RSA.</a:t>
                </a:r>
                <a:r>
                  <a:rPr lang="en-GB" altLang="en-US" sz="2400" i="1" dirty="0" err="1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400" dirty="0">
                    <a:solidFill>
                      <a:srgbClr val="0000FF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)={ OK if m=</a:t>
                </a:r>
                <a:r>
                  <a:rPr lang="en-GB" altLang="en-US" sz="2400" dirty="0">
                    <a:solidFill>
                      <a:srgbClr val="0000FF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rgbClr val="0000FF"/>
                    </a:solidFill>
                  </a:rPr>
                  <a:t>Long messages: </a:t>
                </a:r>
                <a:r>
                  <a:rPr lang="en-US" altLang="en-US" sz="2400" dirty="0">
                    <a:solidFill>
                      <a:srgbClr val="0000FF"/>
                    </a:solidFill>
                  </a:rPr>
                  <a:t>??</a:t>
                </a: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rgbClr val="0000FF"/>
                    </a:solidFill>
                  </a:rPr>
                  <a:t>Hint: use </a:t>
                </a:r>
                <a:r>
                  <a:rPr lang="en-US" altLang="en-US" sz="2000" dirty="0"/>
                  <a:t>collision resistant hash function (CRHF) </a:t>
                </a: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000" dirty="0">
                    <a:solidFill>
                      <a:srgbClr val="0000FF"/>
                    </a:solidFill>
                  </a:rPr>
                  <a:t>RSA.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baseline="-25000" dirty="0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(m)= h(m)</a:t>
                </a:r>
                <a:r>
                  <a:rPr lang="en-GB" altLang="en-US" sz="2000" i="1" baseline="30000" dirty="0">
                    <a:latin typeface="Times New Roman" pitchFamily="18" charset="0"/>
                    <a:cs typeface="Times New Roman" pitchFamily="18" charset="0"/>
                  </a:rPr>
                  <a:t>s 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000" dirty="0" err="1">
                    <a:solidFill>
                      <a:srgbClr val="0000FF"/>
                    </a:solidFill>
                  </a:rPr>
                  <a:t>RSA.</a:t>
                </a:r>
                <a:r>
                  <a:rPr lang="en-GB" altLang="en-US" sz="2000" i="1" dirty="0" err="1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baseline="-25000" dirty="0" err="1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000" dirty="0">
                    <a:solidFill>
                      <a:srgbClr val="0000FF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)={ OK if h(m)=</a:t>
                </a:r>
                <a:r>
                  <a:rPr lang="en-GB" altLang="en-US" sz="2000" dirty="0">
                    <a:solidFill>
                      <a:srgbClr val="0000FF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000" i="1" baseline="30000" dirty="0"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  <a:br>
                  <a:rPr lang="en-US" altLang="en-US" sz="2000" dirty="0"/>
                </a:br>
                <a:endParaRPr lang="en-US" altLang="en-US" sz="2000" dirty="0">
                  <a:solidFill>
                    <a:srgbClr val="0000FF"/>
                  </a:solidFill>
                </a:endParaRPr>
              </a:p>
            </p:txBody>
          </p:sp>
        </mc:Choice>
        <mc:Fallback>
          <p:sp>
            <p:nvSpPr>
              <p:cNvPr id="145101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492880"/>
              </a:xfrm>
              <a:blipFill>
                <a:blip r:embed="rId3"/>
                <a:stretch>
                  <a:fillRect l="-147" t="-1087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rapezoid 4">
            <a:extLst>
              <a:ext uri="{FF2B5EF4-FFF2-40B4-BE49-F238E27FC236}">
                <a16:creationId xmlns:a16="http://schemas.microsoft.com/office/drawing/2014/main" id="{CBBF0110-867B-E923-E23D-178FF59715E7}"/>
              </a:ext>
            </a:extLst>
          </p:cNvPr>
          <p:cNvSpPr/>
          <p:nvPr/>
        </p:nvSpPr>
        <p:spPr bwMode="auto">
          <a:xfrm rot="10800000">
            <a:off x="5991839" y="4702806"/>
            <a:ext cx="2875936" cy="490133"/>
          </a:xfrm>
          <a:prstGeom prst="trapezoid">
            <a:avLst>
              <a:gd name="adj" fmla="val 194084"/>
            </a:avLst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/>
              <p:nvPr/>
            </p:nvSpPr>
            <p:spPr bwMode="auto">
              <a:xfrm>
                <a:off x="6006588" y="4160554"/>
                <a:ext cx="2861187" cy="516194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dirty="0">
                    <a:latin typeface="Arial" pitchFamily="34" charset="0"/>
                    <a:cs typeface="Arial" pitchFamily="34" charset="0"/>
                  </a:rPr>
                  <a:t>Message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06588" y="4160554"/>
                <a:ext cx="2861187" cy="516194"/>
              </a:xfrm>
              <a:prstGeom prst="rect">
                <a:avLst/>
              </a:prstGeom>
              <a:blipFill>
                <a:blip r:embed="rId4"/>
                <a:stretch>
                  <a:fillRect b="-2381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/>
              <p:nvPr/>
            </p:nvSpPr>
            <p:spPr>
              <a:xfrm>
                <a:off x="6955093" y="4702806"/>
                <a:ext cx="9641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5093" y="4702806"/>
                <a:ext cx="964175" cy="461665"/>
              </a:xfrm>
              <a:prstGeom prst="rect">
                <a:avLst/>
              </a:prstGeom>
              <a:blipFill>
                <a:blip r:embed="rId5"/>
                <a:stretch>
                  <a:fillRect l="-5195" b="-16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F26FF292-3009-0B4E-67B9-7382A8419037}"/>
              </a:ext>
            </a:extLst>
          </p:cNvPr>
          <p:cNvSpPr/>
          <p:nvPr/>
        </p:nvSpPr>
        <p:spPr bwMode="auto">
          <a:xfrm>
            <a:off x="6946693" y="5218998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/>
              <p:nvPr/>
            </p:nvSpPr>
            <p:spPr>
              <a:xfrm>
                <a:off x="6946693" y="5220170"/>
                <a:ext cx="9662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6693" y="5220170"/>
                <a:ext cx="966227" cy="461665"/>
              </a:xfrm>
              <a:prstGeom prst="rect">
                <a:avLst/>
              </a:prstGeom>
              <a:blipFill>
                <a:blip r:embed="rId6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A6A170C-F446-EB4B-31CB-71ACA9CB7B88}"/>
              </a:ext>
            </a:extLst>
          </p:cNvPr>
          <p:cNvSpPr/>
          <p:nvPr/>
        </p:nvSpPr>
        <p:spPr bwMode="auto">
          <a:xfrm>
            <a:off x="6946693" y="5772738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/>
              <p:nvPr/>
            </p:nvSpPr>
            <p:spPr>
              <a:xfrm>
                <a:off x="6901648" y="5787648"/>
                <a:ext cx="1056315" cy="461665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Sign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648" y="5787648"/>
                <a:ext cx="1056315" cy="461665"/>
              </a:xfrm>
              <a:prstGeom prst="rect">
                <a:avLst/>
              </a:prstGeom>
              <a:blipFill>
                <a:blip r:embed="rId7"/>
                <a:stretch>
                  <a:fillRect l="-9524" t="-10526" b="-26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32D6E821-10EC-D7D5-CCAC-A13C7A5F7A65}"/>
              </a:ext>
            </a:extLst>
          </p:cNvPr>
          <p:cNvSpPr/>
          <p:nvPr/>
        </p:nvSpPr>
        <p:spPr bwMode="auto">
          <a:xfrm>
            <a:off x="6946693" y="6299229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/>
              <p:nvPr/>
            </p:nvSpPr>
            <p:spPr>
              <a:xfrm>
                <a:off x="6946693" y="6300401"/>
                <a:ext cx="1125629" cy="468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6693" y="6300401"/>
                <a:ext cx="1125629" cy="468205"/>
              </a:xfrm>
              <a:prstGeom prst="rect">
                <a:avLst/>
              </a:prstGeom>
              <a:blipFill>
                <a:blip r:embed="rId8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108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/>
      <p:bldP spid="9" grpId="0" animBg="1"/>
      <p:bldP spid="10" grpId="0"/>
      <p:bldP spid="11" grpId="0" animBg="1"/>
      <p:bldP spid="12" grpId="0" animBg="1"/>
      <p:bldP spid="13" grpId="0" animBg="1"/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Discrete-Log Digital Signature?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49350"/>
            <a:ext cx="8436077" cy="4981575"/>
          </a:xfrm>
        </p:spPr>
        <p:txBody>
          <a:bodyPr/>
          <a:lstStyle/>
          <a:p>
            <a:r>
              <a:rPr lang="en-US" dirty="0"/>
              <a:t>RSA allowed encryption and signing… </a:t>
            </a:r>
            <a:br>
              <a:rPr lang="en-US" dirty="0"/>
            </a:br>
            <a:r>
              <a:rPr lang="en-US" dirty="0"/>
              <a:t>based on assuming factoring is hard</a:t>
            </a:r>
          </a:p>
          <a:p>
            <a:r>
              <a:rPr lang="en-US" dirty="0"/>
              <a:t>Can we sign based on assuming</a:t>
            </a:r>
            <a:br>
              <a:rPr lang="en-US" dirty="0"/>
            </a:br>
            <a:r>
              <a:rPr lang="en-US" dirty="0"/>
              <a:t>discrete log is hard? </a:t>
            </a:r>
          </a:p>
          <a:p>
            <a:r>
              <a:rPr lang="en-US" dirty="0"/>
              <a:t>Most well-known, popular scheme: DSA</a:t>
            </a:r>
          </a:p>
          <a:p>
            <a:pPr lvl="1"/>
            <a:r>
              <a:rPr lang="en-US" dirty="0"/>
              <a:t>Digital Signature Algorithm, by NSA/NIST</a:t>
            </a:r>
          </a:p>
          <a:p>
            <a:pPr lvl="1"/>
            <a:r>
              <a:rPr lang="en-US" dirty="0"/>
              <a:t>Details: crypto course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0628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1, Section: 1.2.3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2, Sections 2.7.3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6, Sections 6.4, 6.5 (except 6.5.6 and 6.5.7), and 6.6 (except RSA with message recovery)</a:t>
            </a:r>
            <a:endParaRPr lang="en-US" altLang="he-IL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159941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405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Encryption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2454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380669" y="419687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58801" y="4230394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138685" y="4464519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6700623" y="4496849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383223" y="4121646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6858696" y="4184407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4097411" y="4181492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6052923" y="4068469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2961125" y="403494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2591299" y="3137538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>
            <a:off x="3626222" y="4493934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4102321" y="2249708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26" name="Text Box 9"/>
          <p:cNvSpPr txBox="1">
            <a:spLocks noChangeArrowheads="1"/>
          </p:cNvSpPr>
          <p:nvPr/>
        </p:nvSpPr>
        <p:spPr bwMode="auto">
          <a:xfrm>
            <a:off x="4439452" y="3030030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4097411" y="1614372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3" name="Elbow Connector 2"/>
          <p:cNvCxnSpPr>
            <a:stCxn id="30" idx="2"/>
            <a:endCxn id="24" idx="0"/>
          </p:cNvCxnSpPr>
          <p:nvPr/>
        </p:nvCxnSpPr>
        <p:spPr>
          <a:xfrm rot="16200000" flipH="1">
            <a:off x="4578997" y="2105473"/>
            <a:ext cx="287452" cy="10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2"/>
          </p:cNvCxnSpPr>
          <p:nvPr/>
        </p:nvCxnSpPr>
        <p:spPr>
          <a:xfrm rot="5400000">
            <a:off x="4611496" y="2954546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34" idx="3"/>
          </p:cNvCxnSpPr>
          <p:nvPr/>
        </p:nvCxnSpPr>
        <p:spPr>
          <a:xfrm flipH="1">
            <a:off x="3101302" y="3377914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14"/>
          <p:cNvSpPr txBox="1">
            <a:spLocks noChangeArrowheads="1"/>
          </p:cNvSpPr>
          <p:nvPr/>
        </p:nvSpPr>
        <p:spPr bwMode="auto">
          <a:xfrm>
            <a:off x="2862791" y="3729223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823011" y="3377914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Box 14"/>
          <p:cNvSpPr txBox="1">
            <a:spLocks noChangeArrowheads="1"/>
          </p:cNvSpPr>
          <p:nvPr/>
        </p:nvSpPr>
        <p:spPr bwMode="auto">
          <a:xfrm>
            <a:off x="5933668" y="3717206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39" name="Text Box 14"/>
          <p:cNvSpPr txBox="1">
            <a:spLocks noChangeArrowheads="1"/>
          </p:cNvSpPr>
          <p:nvPr/>
        </p:nvSpPr>
        <p:spPr bwMode="auto">
          <a:xfrm>
            <a:off x="5457601" y="3137538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E2FAFD18-15F8-2842-B7E8-A026EC6A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4504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sz="3800" dirty="0"/>
              <a:t>Public Key Encryption IND-CPA Security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D019D4-57D5-4948-BAF1-1DEF168BC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8" y="1246553"/>
            <a:ext cx="3797788" cy="16730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328B7B-1BC0-0840-98DA-F870FF5BD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76" y="3429000"/>
            <a:ext cx="7769254" cy="2397369"/>
          </a:xfrm>
          <a:prstGeom prst="rect">
            <a:avLst/>
          </a:prstGeom>
        </p:spPr>
      </p:pic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5BFA2471-6083-184C-BBA5-4C4247FAA7D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27779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Log-based Encryption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explore two flavors:</a:t>
            </a:r>
          </a:p>
          <a:p>
            <a:pPr lvl="1"/>
            <a:r>
              <a:rPr lang="en-US" dirty="0"/>
              <a:t>An adaptation of DH key exchange protocol to perform encryption.</a:t>
            </a:r>
          </a:p>
          <a:p>
            <a:pPr lvl="1"/>
            <a:r>
              <a:rPr lang="en-US" dirty="0" err="1"/>
              <a:t>ElGamal</a:t>
            </a:r>
            <a:r>
              <a:rPr lang="en-US" dirty="0"/>
              <a:t> encryption scheme.</a:t>
            </a: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799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Turning [DH] to Public Key Cryptosystem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3"/>
                <a:ext cx="8229600" cy="302279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000" dirty="0"/>
                  <a:t>Select random prime </a:t>
                </a:r>
                <a:r>
                  <a:rPr lang="en-US" altLang="en-US" sz="2000" i="1" dirty="0"/>
                  <a:t>p </a:t>
                </a:r>
                <a:r>
                  <a:rPr lang="en-US" altLang="en-US" sz="2000" dirty="0"/>
                  <a:t>and generator </a:t>
                </a:r>
                <a:r>
                  <a:rPr lang="en-US" altLang="en-US" sz="2000" i="1" dirty="0"/>
                  <a:t>g</a:t>
                </a:r>
              </a:p>
              <a:p>
                <a:r>
                  <a:rPr lang="en-US" altLang="en-US" sz="2000" dirty="0"/>
                  <a:t>Alice: secret key </a:t>
                </a:r>
                <a:r>
                  <a:rPr lang="en-US" sz="20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d</a:t>
                </a:r>
                <a:r>
                  <a:rPr lang="en-US" sz="20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0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2000" i="1" dirty="0"/>
                  <a:t>, </a:t>
                </a:r>
                <a:r>
                  <a:rPr lang="en-US" altLang="en-US" sz="2000" dirty="0"/>
                  <a:t>public key </a:t>
                </a:r>
                <a:r>
                  <a:rPr lang="en-US" sz="20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0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0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sz="2000" dirty="0">
                  <a:solidFill>
                    <a:srgbClr val="0000FF"/>
                  </a:solidFill>
                </a:endParaRPr>
              </a:p>
              <a:p>
                <a:pPr eaLnBrk="1" hangingPunct="1"/>
                <a:r>
                  <a:rPr lang="en-US" altLang="en-US" sz="2000" dirty="0"/>
                  <a:t>Bob: secret key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i="1" dirty="0"/>
                  <a:t>, </a:t>
                </a:r>
                <a:r>
                  <a:rPr lang="en-US" altLang="en-US" sz="2000" dirty="0"/>
                  <a:t>public key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20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0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p>
                    </m:sSup>
                  </m:oMath>
                </a14:m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  <a:p>
                <a:pPr eaLnBrk="1" hangingPunct="1"/>
                <a:r>
                  <a:rPr lang="en-US" altLang="en-US" sz="2000" dirty="0"/>
                  <a:t>To encrypt message m to Alice:</a:t>
                </a:r>
                <a:endParaRPr lang="en-US" altLang="en-US" sz="2000" i="1" dirty="0"/>
              </a:p>
              <a:p>
                <a:pPr marL="742950" lvl="1" indent="-285750" eaLnBrk="1" hangingPunct="1"/>
                <a:r>
                  <a:rPr lang="en-US" altLang="en-US" sz="2000" dirty="0"/>
                  <a:t>Bob selects random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000" dirty="0"/>
                  <a:t>Sends: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0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mod p , m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0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0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mod p </a:t>
                </a:r>
              </a:p>
              <a:p>
                <a:pPr marL="742950" lvl="1" indent="-285750" eaLnBrk="1" hangingPunct="1"/>
                <a:r>
                  <a:rPr lang="en-US" altLang="en-US" sz="2000" dirty="0"/>
                  <a:t>Secure assuming DDH: if the attacker can distinguish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000" dirty="0"/>
                  <a:t>from a random string, IND-CPA may not hold.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3"/>
                <a:ext cx="8229600" cy="3022796"/>
              </a:xfrm>
              <a:blipFill>
                <a:blip r:embed="rId3"/>
                <a:stretch>
                  <a:fillRect t="-837" r="-462" b="-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FB02B7-E642-D445-A449-8B5575578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335" y="4208585"/>
            <a:ext cx="6339669" cy="2492253"/>
          </a:xfrm>
          <a:prstGeom prst="rect">
            <a:avLst/>
          </a:prstGeom>
          <a:solidFill>
            <a:schemeClr val="bg1"/>
          </a:solidFill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0A56802-F3CF-4A4F-99A4-DE363E18A622}"/>
                  </a:ext>
                </a:extLst>
              </p14:cNvPr>
              <p14:cNvContentPartPr/>
              <p14:nvPr/>
            </p14:nvContentPartPr>
            <p14:xfrm>
              <a:off x="5189917" y="6131326"/>
              <a:ext cx="189000" cy="214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0A56802-F3CF-4A4F-99A4-DE363E18A6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597" y="6127006"/>
                <a:ext cx="19764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7A54B6C-13E9-7946-A206-1980F978F6D5}"/>
                  </a:ext>
                </a:extLst>
              </p14:cNvPr>
              <p14:cNvContentPartPr/>
              <p14:nvPr/>
            </p14:nvContentPartPr>
            <p14:xfrm>
              <a:off x="5210437" y="6123406"/>
              <a:ext cx="178200" cy="2077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7A54B6C-13E9-7946-A206-1980F978F6D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201437" y="6114406"/>
                <a:ext cx="19584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C6941D1-1930-594C-9CB6-53FAC053FCE4}"/>
                  </a:ext>
                </a:extLst>
              </p14:cNvPr>
              <p14:cNvContentPartPr/>
              <p14:nvPr/>
            </p14:nvContentPartPr>
            <p14:xfrm>
              <a:off x="5228797" y="5735326"/>
              <a:ext cx="2300760" cy="4478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C6941D1-1930-594C-9CB6-53FAC053FCE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220157" y="5726686"/>
                <a:ext cx="2318400" cy="46548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E56E6366-D1B1-684A-B766-272A7962463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29557" y="5587366"/>
            <a:ext cx="317774" cy="29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7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Turning [DH] to Public Key Cryptosystem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2413467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>
                    <a:latin typeface="Times New Roman" pitchFamily="18" charset="0"/>
                    <a:cs typeface="Times New Roman" pitchFamily="18" charset="0"/>
                  </a:rPr>
                  <a:t>Solves dependency on DDH assumption; secure under the (weaker) CDH assumption.</a:t>
                </a:r>
              </a:p>
              <a:p>
                <a:pPr eaLnBrk="1" hangingPunct="1"/>
                <a:r>
                  <a:rPr lang="en-US" altLang="en-US" sz="2600" dirty="0"/>
                  <a:t>To encrypt message m to Alice:</a:t>
                </a:r>
                <a:endParaRPr lang="en-US" altLang="en-US" sz="2600" i="1" dirty="0"/>
              </a:p>
              <a:p>
                <a:pPr marL="742950" lvl="1" indent="-285750" eaLnBrk="1" hangingPunct="1"/>
                <a:r>
                  <a:rPr lang="en-US" altLang="en-US" sz="2200" dirty="0"/>
                  <a:t>Bob selects random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200" dirty="0"/>
                  <a:t>Sends: 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 , 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((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2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2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)=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b="0" i="1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</a:p>
              <a:p>
                <a:pPr marL="742950" lvl="1" indent="-285750" eaLnBrk="1" hangingPunct="1"/>
                <a:r>
                  <a:rPr lang="en-US" altLang="en-US" sz="2200" dirty="0"/>
                  <a:t>Secure if 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  <a:r>
                  <a:rPr lang="en-US" altLang="en-US" sz="2200" dirty="0"/>
                  <a:t>is pseudo-random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2413467"/>
              </a:xfrm>
              <a:blipFill>
                <a:blip r:embed="rId3"/>
                <a:stretch>
                  <a:fillRect l="-462" t="-2094" r="-1849" b="-130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630660" y="4594717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834951" y="4594717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228503" y="4594717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823699" y="572078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834951" y="5049515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Dot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294572" y="4589140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950622" y="4559222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22" y="4980634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6257" y="4980634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3130145" y="4609785"/>
                <a:ext cx="2062152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 xmlns=""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30145" y="4609785"/>
                <a:ext cx="2062152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425" t="-9091" r="-3540" b="-2857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164586" y="5267761"/>
                <a:ext cx="4109636" cy="433064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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 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64586" y="5267761"/>
                <a:ext cx="4109636" cy="433064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t="-9859" r="-1187" b="-2816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486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</a:t>
            </a:r>
            <a:r>
              <a:rPr lang="en-US" altLang="en-US" sz="4000" dirty="0" err="1"/>
              <a:t>Encyption</a:t>
            </a:r>
            <a:r>
              <a:rPr lang="en-US" altLang="en-US" sz="4000" dirty="0"/>
              <a:t>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1447730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Variant of [DH] PKC: Encrypt by multiplication, not XOR</a:t>
                </a:r>
              </a:p>
              <a:p>
                <a:pPr eaLnBrk="1" hangingPunct="1"/>
                <a:r>
                  <a:rPr lang="en-US" altLang="en-US" sz="2400" dirty="0"/>
                  <a:t>To encrypt message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400" dirty="0"/>
                  <a:t> to Alice, whose public key is 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endParaRPr lang="en-US" altLang="en-US" sz="2400" i="1" dirty="0"/>
              </a:p>
              <a:p>
                <a:pPr marL="742950" lvl="1" indent="-285750" eaLnBrk="1" hangingPunct="1"/>
                <a:r>
                  <a:rPr lang="en-US" altLang="en-US" sz="2400" dirty="0"/>
                  <a:t>Bob selects random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400" dirty="0"/>
                  <a:t>Sends: 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 , m*(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=m*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1447730"/>
              </a:xfrm>
              <a:blipFill>
                <a:blip r:embed="rId3"/>
                <a:stretch>
                  <a:fillRect l="-308" t="-3478" b="-591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486524" y="4072700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690815" y="4072700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084367" y="4072700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679563" y="51987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690815" y="452749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150436" y="4067123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806486" y="4037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86" y="4458617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562" y="4007451"/>
            <a:ext cx="497384" cy="640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2400" i="1" dirty="0">
                  <a:solidFill>
                    <a:srgbClr val="0000FF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908" t="-5128" b="-2820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(m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*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p>
                    </m:sSub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dirty="0">
                    <a:cs typeface="Times New Roman" pitchFamily="18" charset="0"/>
                  </a:rPr>
                  <a:t>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r="-1007" b="-2368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7122324" y="4500599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/>
              <a:t>Select</a:t>
            </a:r>
          </a:p>
          <a:p>
            <a:r>
              <a:rPr lang="en-US" altLang="en-US" dirty="0"/>
              <a:t>random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135379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86182</TotalTime>
  <Words>1860</Words>
  <Application>Microsoft Macintosh PowerPoint</Application>
  <PresentationFormat>On-screen Show (4:3)</PresentationFormat>
  <Paragraphs>273</Paragraphs>
  <Slides>27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 Unicode MS</vt:lpstr>
      <vt:lpstr>Arial</vt:lpstr>
      <vt:lpstr>Cambria Math</vt:lpstr>
      <vt:lpstr>Garamond</vt:lpstr>
      <vt:lpstr>Times New Roman</vt:lpstr>
      <vt:lpstr>Wingdings</vt:lpstr>
      <vt:lpstr>Edge</vt:lpstr>
      <vt:lpstr>משוואה</vt:lpstr>
      <vt:lpstr>CSE 3400 - Introduction to Computer &amp; Network Security  (aka: Introduction to Cybersecurity)  Lecture 11 Public Key Cryptography– Part II </vt:lpstr>
      <vt:lpstr>Outline</vt:lpstr>
      <vt:lpstr>   Public Key Encryption  </vt:lpstr>
      <vt:lpstr>Public Key Encryption</vt:lpstr>
      <vt:lpstr>Public Key Encryption IND-CPA Security</vt:lpstr>
      <vt:lpstr>Discrete Log-based Encryption</vt:lpstr>
      <vt:lpstr>Turning [DH] to Public Key Cryptosystem</vt:lpstr>
      <vt:lpstr>Turning [DH] to Public Key Cryptosystem</vt:lpstr>
      <vt:lpstr>ElGamal Public Key Encyption </vt:lpstr>
      <vt:lpstr>ElGamal Public Key Encryption </vt:lpstr>
      <vt:lpstr>ElGamal Public Key Cryptosystem </vt:lpstr>
      <vt:lpstr>ElGamal PKC: homomorphism</vt:lpstr>
      <vt:lpstr>RSA Public Key Encryption</vt:lpstr>
      <vt:lpstr>RSA Public Key Cryptosystem</vt:lpstr>
      <vt:lpstr>The RSA Problem and Assumption</vt:lpstr>
      <vt:lpstr>RSA PKC Security</vt:lpstr>
      <vt:lpstr>Padding RSA</vt:lpstr>
      <vt:lpstr>How does Bob know Alice’s public key?</vt:lpstr>
      <vt:lpstr>   Digital Signature  </vt:lpstr>
      <vt:lpstr>Public Key Digital Signatures</vt:lpstr>
      <vt:lpstr>Digital Signatures Security: Unforgeability</vt:lpstr>
      <vt:lpstr>Digital Signature Scheme Definition</vt:lpstr>
      <vt:lpstr>Digital Signature Scheme Security</vt:lpstr>
      <vt:lpstr>RSA Signatures</vt:lpstr>
      <vt:lpstr>Discrete-Log Digital Signature? 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636</cp:revision>
  <cp:lastPrinted>1601-01-01T00:00:00Z</cp:lastPrinted>
  <dcterms:created xsi:type="dcterms:W3CDTF">2003-03-23T06:19:47Z</dcterms:created>
  <dcterms:modified xsi:type="dcterms:W3CDTF">2022-04-17T14:19:22Z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